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31"/>
      <p:bold r:id="rId32"/>
      <p:italic r:id="rId33"/>
      <p:boldItalic r:id="rId34"/>
    </p:embeddedFont>
    <p:embeddedFont>
      <p:font typeface="Helvetica Neue Light" panose="0200040300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77fbc6d7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477fbc6d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Users love this - they can figure out their search using the search-form interactively, see how to compose the URL, then trivially switch to calling an API instead.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77a4491db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477a4491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6cec7af0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646cec7a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46cec7af0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46cec7af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6cec7af0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46cec7af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6cec7af0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646cec7af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46cec7af0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646cec7af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46cec7a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46cec7af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46cec7a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46cec7af0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46cec7af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46cec7af0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46cec7af0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46cec7af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77fbc6d7d_4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477fbc6d7d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77a4491db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477a4491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7a4491db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477a4491d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7a4491db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477a4491d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09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4697016" y="2650929"/>
            <a:ext cx="4259400" cy="2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3"/>
          </p:nvPr>
        </p:nvSpPr>
        <p:spPr>
          <a:xfrm>
            <a:off x="4572000" y="467620"/>
            <a:ext cx="4125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4"/>
          </p:nvPr>
        </p:nvSpPr>
        <p:spPr>
          <a:xfrm>
            <a:off x="-1669852" y="468809"/>
            <a:ext cx="84207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892969" y="3355330"/>
            <a:ext cx="7358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892969" y="2250281"/>
            <a:ext cx="735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>
            <a:spLocks noGrp="1"/>
          </p:cNvSpPr>
          <p:nvPr>
            <p:ph type="pic" idx="2"/>
          </p:nvPr>
        </p:nvSpPr>
        <p:spPr>
          <a:xfrm>
            <a:off x="-571500" y="0"/>
            <a:ext cx="10710000" cy="5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1129605" y="334863"/>
            <a:ext cx="6876000" cy="3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92969" y="3542854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92969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437983" y="4875609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1910953" y="334863"/>
            <a:ext cx="8688600" cy="4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69727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69727" y="2511475"/>
            <a:ext cx="3750600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3187898" y="1372939"/>
            <a:ext cx="66303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1pPr>
            <a:lvl2pPr marL="914400" lvl="1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4pPr>
            <a:lvl5pPr marL="2286000" lvl="4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69727" y="669727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819208" y="4918206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0" y="4893763"/>
            <a:ext cx="56838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TOM Toolkit Workshop - October 2019</a:t>
            </a:r>
            <a:endParaRPr sz="8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t" anchorCtr="0">
            <a:noAutofit/>
          </a:bodyPr>
          <a:lstStyle>
            <a:lvl1pPr lvl="0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r">
              <a:buNone/>
              <a:defRPr sz="8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gemini.edu/searchform/20150123/F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gemini.edu/help/api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bryanmiller/pygoa_gemin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yanmiller/pygoa_gemin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mini.edu/node/1079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mini.edu/sciops/helpdesk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miller@gemini.edu" TargetMode="External"/><Relationship Id="rId4" Type="http://schemas.openxmlformats.org/officeDocument/2006/relationships/hyperlink" Target="http://drforum.gemini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mini.edu/node/12440" TargetMode="External"/><Relationship Id="rId4" Type="http://schemas.openxmlformats.org/officeDocument/2006/relationships/hyperlink" Target="http://archive.gemini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549150" y="859400"/>
            <a:ext cx="80514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/>
          <a:p>
            <a:pPr marL="0" marR="0" lvl="1" indent="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 Light"/>
              <a:buNone/>
            </a:pP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Gemini Observatory Archive and Data Reduction</a:t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4294967295"/>
          </p:nvPr>
        </p:nvSpPr>
        <p:spPr>
          <a:xfrm>
            <a:off x="920375" y="2955625"/>
            <a:ext cx="73581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</a:pPr>
            <a:r>
              <a:rPr lang="en-US" sz="2100"/>
              <a:t>Bryan Miller</a:t>
            </a:r>
            <a:endParaRPr sz="2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Paul Hirst, Ricardo Cardenes, Joanna Thomas-Osip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Gemini Observatory</a:t>
            </a:r>
            <a:endParaRPr sz="1800"/>
          </a:p>
        </p:txBody>
      </p:sp>
      <p:pic>
        <p:nvPicPr>
          <p:cNvPr id="62" name="Google Shape;62;p1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t="19855" b="25251"/>
          <a:stretch/>
        </p:blipFill>
        <p:spPr>
          <a:xfrm>
            <a:off x="7674700" y="4096418"/>
            <a:ext cx="1354294" cy="55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4003488"/>
            <a:ext cx="1182722" cy="7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69727" y="69027"/>
            <a:ext cx="78045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Deployment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93248" y="996349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Local install</a:t>
            </a:r>
            <a:r>
              <a:rPr lang="en-US"/>
              <a:t>ations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on each summit ingest files from filesystem during observing -&gt; passed to the public archive system.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Archive server at AWS</a:t>
            </a:r>
            <a:r>
              <a:rPr lang="en-US" sz="23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ing</a:t>
            </a:r>
            <a:r>
              <a:rPr lang="en-US" sz="23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ests it into archive database.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Latency from file being written at telescope to being available for user download is from archive is typically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20-60 seconds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471350" y="73675"/>
            <a:ext cx="82857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Application Programming</a:t>
            </a:r>
            <a:r>
              <a:rPr lang="en-US" sz="39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Interfaces </a:t>
            </a: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(APIs)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471305" y="791561"/>
            <a:ext cx="8201400" cy="1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for a human (or a script) to construct URLs that give useful search results directly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i="1" u="sng">
                <a:latin typeface="Helvetica Neue"/>
                <a:ea typeface="Helvetica Neue"/>
                <a:cs typeface="Helvetica Neue"/>
                <a:sym typeface="Helvetica Neue"/>
              </a:rPr>
              <a:t>https://archive.gemini.edu/&lt;FEATURE&gt;/&lt;SELECTION&gt;</a:t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471350" y="2630050"/>
            <a:ext cx="4143900" cy="1914300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Feature of the system - eg: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searchform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pre-filled search form (html</a:t>
            </a:r>
            <a:r>
              <a:rPr lang="en-US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data summary (search results, html)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single file download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download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tarball of matching results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jsonfilelist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JSON file list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jsonsummary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JSON search results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calmgr</a:t>
            </a: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Calibration Association API (xml)</a:t>
            </a:r>
            <a:endParaRPr sz="900"/>
          </a:p>
        </p:txBody>
      </p:sp>
      <p:sp>
        <p:nvSpPr>
          <p:cNvPr id="136" name="Google Shape;136;p24"/>
          <p:cNvSpPr/>
          <p:nvPr/>
        </p:nvSpPr>
        <p:spPr>
          <a:xfrm>
            <a:off x="5661050" y="2630050"/>
            <a:ext cx="3096000" cy="1914300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Selection /search criteria: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Instrument name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 date (or range)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 type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Filename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or Observation ID</a:t>
            </a:r>
            <a:endParaRPr sz="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Label</a:t>
            </a:r>
            <a:endParaRPr sz="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combine/them/like/this</a:t>
            </a:r>
            <a:endParaRPr sz="900"/>
          </a:p>
        </p:txBody>
      </p:sp>
      <p:cxnSp>
        <p:nvCxnSpPr>
          <p:cNvPr id="137" name="Google Shape;137;p24"/>
          <p:cNvCxnSpPr/>
          <p:nvPr/>
        </p:nvCxnSpPr>
        <p:spPr>
          <a:xfrm rot="10800000" flipH="1">
            <a:off x="3559400" y="2380825"/>
            <a:ext cx="578700" cy="201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38" name="Google Shape;138;p24"/>
          <p:cNvCxnSpPr/>
          <p:nvPr/>
        </p:nvCxnSpPr>
        <p:spPr>
          <a:xfrm rot="10800000">
            <a:off x="6803111" y="2389657"/>
            <a:ext cx="447900" cy="2043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9" name="Google Shape;139;p24"/>
          <p:cNvSpPr txBox="1"/>
          <p:nvPr/>
        </p:nvSpPr>
        <p:spPr>
          <a:xfrm>
            <a:off x="1361204" y="4605766"/>
            <a:ext cx="6251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0" i="1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https://archive.gemini.edu/searchform/20150123/F2</a:t>
            </a:r>
            <a:endParaRPr sz="900"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60369"/>
            <a:ext cx="6858001" cy="502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 descr="Image"/>
          <p:cNvPicPr preferRelativeResize="0"/>
          <p:nvPr/>
        </p:nvPicPr>
        <p:blipFill rotWithShape="1">
          <a:blip r:embed="rId4">
            <a:alphaModFix/>
          </a:blip>
          <a:srcRect l="2837" b="3809"/>
          <a:stretch/>
        </p:blipFill>
        <p:spPr>
          <a:xfrm>
            <a:off x="1143000" y="1878139"/>
            <a:ext cx="6760825" cy="3265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99" y="137160"/>
            <a:ext cx="6858001" cy="502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466" y="3191122"/>
            <a:ext cx="6962564" cy="196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>
            <a:off x="1627700" y="404525"/>
            <a:ext cx="3377400" cy="215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1143000" y="657113"/>
            <a:ext cx="5368500" cy="126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lang="en-US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 can bookmark this, copy and paste it into your notes, Email or IM it to your collaborators, etc.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endParaRPr sz="15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Going to the link is just the same as filling out the form and clicking the Search button.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686871" y="2441153"/>
            <a:ext cx="8199000" cy="2613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85888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Submit = Parse Form Fields -&gt; Construct URL -&gt; HTTP REDIRECT to that URL</a:t>
            </a:r>
            <a:endParaRPr sz="900"/>
          </a:p>
        </p:txBody>
      </p:sp>
      <p:cxnSp>
        <p:nvCxnSpPr>
          <p:cNvPr id="157" name="Google Shape;157;p26"/>
          <p:cNvCxnSpPr/>
          <p:nvPr/>
        </p:nvCxnSpPr>
        <p:spPr>
          <a:xfrm flipH="1">
            <a:off x="3056732" y="2706947"/>
            <a:ext cx="306900" cy="243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99" y="60369"/>
            <a:ext cx="6858001" cy="502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 descr="Image"/>
          <p:cNvPicPr preferRelativeResize="0"/>
          <p:nvPr/>
        </p:nvPicPr>
        <p:blipFill rotWithShape="1">
          <a:blip r:embed="rId4">
            <a:alphaModFix/>
          </a:blip>
          <a:srcRect l="576"/>
          <a:stretch/>
        </p:blipFill>
        <p:spPr>
          <a:xfrm>
            <a:off x="1143000" y="2367683"/>
            <a:ext cx="6858000" cy="277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/>
          <p:nvPr/>
        </p:nvSpPr>
        <p:spPr>
          <a:xfrm>
            <a:off x="3772576" y="4828575"/>
            <a:ext cx="2830200" cy="268200"/>
          </a:xfrm>
          <a:prstGeom prst="roundRect">
            <a:avLst>
              <a:gd name="adj" fmla="val 37452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2987250" y="4828575"/>
            <a:ext cx="821100" cy="268200"/>
          </a:xfrm>
          <a:prstGeom prst="roundRect">
            <a:avLst>
              <a:gd name="adj" fmla="val 37452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3301424" y="334525"/>
            <a:ext cx="1507200" cy="218100"/>
          </a:xfrm>
          <a:prstGeom prst="roundRect">
            <a:avLst>
              <a:gd name="adj" fmla="val 46065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2876772" y="334525"/>
            <a:ext cx="424500" cy="218100"/>
          </a:xfrm>
          <a:prstGeom prst="roundRect">
            <a:avLst>
              <a:gd name="adj" fmla="val 46065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pyGOA API Examples</a:t>
            </a:r>
            <a:endParaRPr sz="390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https://archive.gemini.edu/help/api.html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for basic documentation and examples.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Some example code </a:t>
            </a:r>
            <a:r>
              <a:rPr lang="en-US"/>
              <a:t>and a python library for the boilerplate archive communication is 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https://github.com/bryanmiller/pygoa_gemini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pip install pygoa-gemini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jsonsummary</a:t>
            </a:r>
            <a:endParaRPr sz="390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Provides a JSON equivalent of the results from the searchform interface (used by the web site).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Include ‘/canonical’ for information on the latest versions of files.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import pygoa.pygoa as pygoa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query = '/canonical/OBJECT/GMOS-N/20101231'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results = pygoa.goa_json(query, option='jsonsummary')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jsonfilelist</a:t>
            </a:r>
            <a:endParaRPr sz="3900"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Provides basic information in JSON on the files that match a query.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import pygoa.pygoa as pygoa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query = '/canonical/GN-2010B-Q-22/GMOS-N/20101231'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results = pygoa.goa_json(query, option='jsonfilelist')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print(results[‘filename’])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Use goa_files to download files</a:t>
            </a:r>
            <a:endParaRPr sz="3900"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Preview jpeg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filename = ‘N20101231S0338.fits’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 = pygoa.goa_file(filename, filedir=home + '/Downloads/', option='preview')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Individual FITS file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 = pygoa.goa_file(filename, filedir=home + '/Downloads/', option='file’)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Use goa_files to download files</a:t>
            </a:r>
            <a:endParaRPr sz="3900"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TAR file of everything that matches a query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query = '/canonical/GN-2010B-Q-22/GMOS-N/20101231'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 = pygoa.goa_file(query, filedir=home + '/Downloads/', tarfile='gnQ22_20101231.tar', option='download')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69727" y="69027"/>
            <a:ext cx="7804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93248" y="996349"/>
            <a:ext cx="83574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 currently close the loop with program teams by: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serving data via the Gemini Observatory Archive (GOA)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providing tools for science quality reduction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571" y="287412"/>
            <a:ext cx="1273918" cy="12401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calmgr</a:t>
            </a:r>
            <a:endParaRPr sz="39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Returns XML of the results of the calibration associations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import xml.etree.cElementTree as ElementTree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xml = pygoa.goa_calmgr(query + '/photometric_standard')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results = ElementTree.fromstring(xml)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tag = results.tag[0:results.tag.find('}')+1]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for dataset in results.findall(tag+'dataset'):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   for cal in dataset.findall(url+'calibration'):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   print(cal.find(tag+'datalabel').text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You must have an archive account in order to download proprietary data</a:t>
            </a:r>
            <a:endParaRPr sz="3600"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00" y="1779825"/>
            <a:ext cx="6610350" cy="297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" name="Google Shape;219;p34"/>
          <p:cNvSpPr txBox="1"/>
          <p:nvPr/>
        </p:nvSpPr>
        <p:spPr>
          <a:xfrm>
            <a:off x="1266800" y="1392163"/>
            <a:ext cx="4707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https://archive.gemini.edu/request_account/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Then register the programs for which you have a “program key”</a:t>
            </a:r>
            <a:endParaRPr sz="3600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62850" y="4345175"/>
            <a:ext cx="8545200" cy="5061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The “program key” is sent to the PI when a program is created. </a:t>
            </a: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850" y="1770229"/>
            <a:ext cx="5502985" cy="25042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35"/>
          <p:cNvSpPr txBox="1"/>
          <p:nvPr/>
        </p:nvSpPr>
        <p:spPr>
          <a:xfrm>
            <a:off x="1676425" y="1372900"/>
            <a:ext cx="44286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https://archive.gemini.edu/my_programs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Finally, obtain a web cookie to authenticate using the APIs</a:t>
            </a:r>
            <a:endParaRPr sz="3600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Instructions are given at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https://github.com/bryanmiller/pygoa_gemini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Note, this cookie will change if you logout/login.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462650" y="162000"/>
            <a:ext cx="82884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Then add the cookie to the requests</a:t>
            </a:r>
            <a:endParaRPr sz="3900"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Individual FITS file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filename = ‘N20101231S0338.fits’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goa_auth = pygoa.get_goa_authority()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file = pygoa.goa_file(filename, filedir=home + '/Downloads/', option='file’, cookie=goa_auth)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669750" y="162000"/>
            <a:ext cx="7804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Data Reduction in Transition</a:t>
            </a:r>
            <a:endParaRPr sz="3900"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393230" y="1052524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Gemini IRAF package is being replaced with a pure python equivalent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•"/>
            </a:pPr>
            <a:r>
              <a:rPr lang="en-US"/>
              <a:t>Python imaging package to be released in late 2019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-US"/>
              <a:t>Spectroscopy reduction in Python ongoing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Automated processing is now a requirement (AEON/GEMMA)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•"/>
            </a:pPr>
            <a:r>
              <a:rPr lang="en-US"/>
              <a:t>New Gemini instruments (e.g. SCORPIO) come with reduction tools that work in our Python pipeline environment (DRAGONS).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See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https://www.gemini.edu/node/10795</a:t>
            </a:r>
            <a:endParaRPr sz="1800"/>
          </a:p>
        </p:txBody>
      </p:sp>
      <p:sp>
        <p:nvSpPr>
          <p:cNvPr id="249" name="Google Shape;249;p38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 l="11766" t="12030" r="66726" b="17695"/>
          <a:stretch/>
        </p:blipFill>
        <p:spPr>
          <a:xfrm>
            <a:off x="8099473" y="65680"/>
            <a:ext cx="923363" cy="101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669727" y="69027"/>
            <a:ext cx="78045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Archive Development Plans</a:t>
            </a:r>
            <a:endParaRPr sz="3900"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1"/>
          </p:nvPr>
        </p:nvSpPr>
        <p:spPr>
          <a:xfrm>
            <a:off x="393248" y="996349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The archive needs to be upgraded to support the distribution of reduced data from the DRAGONS pipeline.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Improve the user interface for reduced data products considering data provenance (eg. linking raw and reduced products and tracking the software version)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Provide for programmatic (e.g. TOMs) communication to enable automatic download of products.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Make authentication compatible with OCS Upgrades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/>
              <a:t>TOM Toolkit Gemini Plugin Improvement Ideas</a:t>
            </a:r>
            <a:endParaRPr sz="3900"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393155" y="1127199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 data download from the Gemini Observatory Archive.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 option to run guide star search before observation request.</a:t>
            </a:r>
            <a:endParaRPr/>
          </a:p>
          <a:p>
            <a:pPr marL="29210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</a:pPr>
            <a:r>
              <a:rPr lang="en-US"/>
              <a:t>Display png of FoV with selected guide star in UI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Scrape instrument and ToO status web pages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 non-sidereal support if the ODB URL API is updated.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Process Gemini data 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-US"/>
              <a:t>Imaging can be automated in 2020+ using DRAGONS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-US"/>
              <a:t>Spectroscopy with the IRAF/pyraf package</a:t>
            </a:r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669762" y="162000"/>
            <a:ext cx="78045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</a:pPr>
            <a:r>
              <a:rPr lang="en-US" sz="3900" dirty="0"/>
              <a:t>How to get help/support</a:t>
            </a:r>
            <a:endParaRPr sz="3900" dirty="0"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393155" y="1127199"/>
            <a:ext cx="83577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Gemini helpdesk: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dirty="0">
                <a:hlinkClick r:id="rId3"/>
              </a:rPr>
              <a:t>https://www.gemini.edu/sciops/helpdesk/</a:t>
            </a:r>
            <a:endParaRPr lang="en-US" dirty="0"/>
          </a:p>
          <a:p>
            <a:pPr marL="0" lvl="0" indent="0">
              <a:spcBef>
                <a:spcPts val="1000"/>
              </a:spcBef>
              <a:buNone/>
            </a:pPr>
            <a:r>
              <a:rPr lang="en-US" dirty="0"/>
              <a:t>Data Reduction Forum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dirty="0">
                <a:hlinkClick r:id="rId4"/>
              </a:rPr>
              <a:t>http://drforum.gemini.edu</a:t>
            </a:r>
            <a:endParaRPr lang="en-US" dirty="0"/>
          </a:p>
          <a:p>
            <a:pPr marL="0" lvl="0" indent="0">
              <a:spcBef>
                <a:spcPts val="1000"/>
              </a:spcBef>
              <a:buNone/>
            </a:pPr>
            <a:r>
              <a:rPr lang="en-US" dirty="0"/>
              <a:t>Email Bryan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dirty="0">
                <a:hlinkClick r:id="rId5"/>
              </a:rPr>
              <a:t>bmiller@gemini.edu</a:t>
            </a:r>
            <a:endParaRPr lang="en-US" dirty="0"/>
          </a:p>
          <a:p>
            <a:pPr marL="0" lvl="0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27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160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605600" y="2735525"/>
            <a:ext cx="5932800" cy="1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Current version operational in late 2015 after ~15 years of being hosted by CADC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Developed and maintained by Gemini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https://archive.gemini.edu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https://www.gemini.edu/node/12440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160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1238560" y="3415732"/>
            <a:ext cx="306300" cy="244500"/>
          </a:xfrm>
          <a:prstGeom prst="roundRect">
            <a:avLst>
              <a:gd name="adj" fmla="val 16689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272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1628923" y="3401976"/>
            <a:ext cx="756600" cy="249900"/>
          </a:xfrm>
          <a:prstGeom prst="roundRect">
            <a:avLst>
              <a:gd name="adj" fmla="val 15683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160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160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2686250" y="2334150"/>
            <a:ext cx="1740000" cy="307500"/>
          </a:xfrm>
          <a:prstGeom prst="roundRect">
            <a:avLst>
              <a:gd name="adj" fmla="val 15683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Calibration Association Rules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52338" y="946473"/>
            <a:ext cx="8239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latin typeface="Helvetica Neue"/>
                <a:ea typeface="Helvetica Neue"/>
                <a:cs typeface="Helvetica Neue"/>
                <a:sym typeface="Helvetica Neue"/>
              </a:rPr>
              <a:t>Automatically find the best calibrations of all relevant types for a given set of data files. The</a:t>
            </a:r>
            <a:r>
              <a:rPr lang="en-US" sz="1900" b="1" i="1"/>
              <a:t> rules</a:t>
            </a:r>
            <a:r>
              <a:rPr lang="en-US" sz="1900" b="1" i="1">
                <a:latin typeface="Helvetica Neue"/>
                <a:ea typeface="Helvetica Neue"/>
                <a:cs typeface="Helvetica Neue"/>
                <a:sym typeface="Helvetica Neue"/>
              </a:rPr>
              <a:t> are built-in.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imple ones - </a:t>
            </a:r>
            <a:r>
              <a:rPr lang="en-US" sz="1800" i="1">
                <a:latin typeface="Helvetica Neue"/>
                <a:ea typeface="Helvetica Neue"/>
                <a:cs typeface="Helvetica Neue"/>
                <a:sym typeface="Helvetica Neue"/>
              </a:rPr>
              <a:t>“must be the same filter”, “must be within 8 hours”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But also - </a:t>
            </a:r>
            <a:r>
              <a:rPr lang="en-US" sz="1800" i="1">
                <a:latin typeface="Helvetica Neue"/>
                <a:ea typeface="Helvetica Neue"/>
                <a:cs typeface="Helvetica Neue"/>
                <a:sym typeface="Helvetica Neue"/>
              </a:rPr>
              <a:t>“must be the same slit, unless its the 5 arc-second slit, in which case any long slit will do”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And - </a:t>
            </a:r>
            <a:r>
              <a:rPr lang="en-US" sz="1800" i="1">
                <a:latin typeface="Helvetica Neue"/>
                <a:ea typeface="Helvetica Neue"/>
                <a:cs typeface="Helvetica Neue"/>
                <a:sym typeface="Helvetica Neue"/>
              </a:rPr>
              <a:t>“Instrument gravity vectors must be within X degrees if we are at elevation lower than Y degrees, where X and Y depend on the grating and type of focal plane mask in use”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Usually ranked by closest-in-time. Some by airmass, or sky position. Or some combination of all the above.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7160"/>
            <a:ext cx="6858002" cy="49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4320575" y="2329800"/>
            <a:ext cx="1709700" cy="328500"/>
          </a:xfrm>
          <a:prstGeom prst="roundRect">
            <a:avLst>
              <a:gd name="adj" fmla="val 15683"/>
            </a:avLst>
          </a:prstGeom>
          <a:noFill/>
          <a:ln w="381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600502" y="4893763"/>
            <a:ext cx="548700" cy="249900"/>
          </a:xfrm>
          <a:prstGeom prst="rect">
            <a:avLst/>
          </a:prstGeom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1298</Words>
  <Application>Microsoft Macintosh PowerPoint</Application>
  <PresentationFormat>On-screen Show (16:9)</PresentationFormat>
  <Paragraphs>158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Helvetica Neue</vt:lpstr>
      <vt:lpstr>Arial</vt:lpstr>
      <vt:lpstr>Consolas</vt:lpstr>
      <vt:lpstr>Helvetica Neue Light</vt:lpstr>
      <vt:lpstr>White</vt:lpstr>
      <vt:lpstr>Gemini Observatory Archive and Data Reduction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Calibration Association Rules</vt:lpstr>
      <vt:lpstr>PowerPoint Presentation</vt:lpstr>
      <vt:lpstr>Deployment</vt:lpstr>
      <vt:lpstr>Application Programming Interfaces (APIs)</vt:lpstr>
      <vt:lpstr>PowerPoint Presentation</vt:lpstr>
      <vt:lpstr>PowerPoint Presentation</vt:lpstr>
      <vt:lpstr>PowerPoint Presentation</vt:lpstr>
      <vt:lpstr>pyGOA API Examples</vt:lpstr>
      <vt:lpstr>jsonsummary</vt:lpstr>
      <vt:lpstr>jsonfilelist</vt:lpstr>
      <vt:lpstr>Use goa_files to download files</vt:lpstr>
      <vt:lpstr>Use goa_files to download files</vt:lpstr>
      <vt:lpstr>calmgr</vt:lpstr>
      <vt:lpstr>You must have an archive account in order to download proprietary data</vt:lpstr>
      <vt:lpstr>Then register the programs for which you have a “program key”</vt:lpstr>
      <vt:lpstr>Finally, obtain a web cookie to authenticate using the APIs</vt:lpstr>
      <vt:lpstr>Then add the cookie to the requests</vt:lpstr>
      <vt:lpstr>Data Reduction in Transition</vt:lpstr>
      <vt:lpstr>Archive Development Plans</vt:lpstr>
      <vt:lpstr>TOM Toolkit Gemini Plugin Improvement Ideas</vt:lpstr>
      <vt:lpstr>How to get help/support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Gemini Observatory Archive and Data Reduction</dc:title>
  <cp:lastModifiedBy>Bryan Miller</cp:lastModifiedBy>
  <cp:revision>2</cp:revision>
  <cp:lastPrinted>2019-10-04T06:20:11Z</cp:lastPrinted>
  <dcterms:modified xsi:type="dcterms:W3CDTF">2019-10-04T15:50:02Z</dcterms:modified>
</cp:coreProperties>
</file>